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8"/>
  </p:notesMasterIdLst>
  <p:handoutMasterIdLst>
    <p:handoutMasterId r:id="rId19"/>
  </p:handoutMasterIdLst>
  <p:sldIdLst>
    <p:sldId id="2004" r:id="rId5"/>
    <p:sldId id="2005" r:id="rId6"/>
    <p:sldId id="2006" r:id="rId7"/>
    <p:sldId id="2017" r:id="rId8"/>
    <p:sldId id="2007" r:id="rId9"/>
    <p:sldId id="2009" r:id="rId10"/>
    <p:sldId id="2010" r:id="rId11"/>
    <p:sldId id="2008" r:id="rId12"/>
    <p:sldId id="2011" r:id="rId13"/>
    <p:sldId id="2013" r:id="rId14"/>
    <p:sldId id="2014" r:id="rId15"/>
    <p:sldId id="2015" r:id="rId16"/>
    <p:sldId id="2016" r:id="rId17"/>
  </p:sldIdLst>
  <p:sldSz cx="12192000" cy="6858000"/>
  <p:notesSz cx="7104063" cy="10234613"/>
  <p:custDataLst>
    <p:tags r:id="rId2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E7C405-3E86-4AEE-A889-E3E9C3B54691}">
          <p14:sldIdLst>
            <p14:sldId id="2004"/>
            <p14:sldId id="2005"/>
            <p14:sldId id="2006"/>
            <p14:sldId id="2017"/>
            <p14:sldId id="2007"/>
            <p14:sldId id="2009"/>
            <p14:sldId id="2010"/>
            <p14:sldId id="2008"/>
            <p14:sldId id="2011"/>
            <p14:sldId id="2013"/>
            <p14:sldId id="2014"/>
            <p14:sldId id="2015"/>
            <p14:sldId id="2016"/>
          </p14:sldIdLst>
        </p14:section>
      </p14:sectionLst>
    </p:ext>
    <p:ext uri="{EFAFB233-063F-42B5-8137-9DF3F51BA10A}">
      <p15:sldGuideLst xmlns:p15="http://schemas.microsoft.com/office/powerpoint/2012/main">
        <p15:guide id="2" pos="665" userDrawn="1">
          <p15:clr>
            <a:srgbClr val="A4A3A4"/>
          </p15:clr>
        </p15:guide>
        <p15:guide id="3" pos="1391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7" orient="horz" pos="3407" userDrawn="1">
          <p15:clr>
            <a:srgbClr val="A4A3A4"/>
          </p15:clr>
        </p15:guide>
        <p15:guide id="8" orient="horz" pos="686" userDrawn="1">
          <p15:clr>
            <a:srgbClr val="C35EA4"/>
          </p15:clr>
        </p15:guide>
        <p15:guide id="9" pos="7015" userDrawn="1">
          <p15:clr>
            <a:srgbClr val="A4A3A4"/>
          </p15:clr>
        </p15:guide>
        <p15:guide id="10" orient="horz" pos="1026" userDrawn="1">
          <p15:clr>
            <a:srgbClr val="C35EA4"/>
          </p15:clr>
        </p15:guide>
        <p15:guide id="11" orient="horz" pos="1139" userDrawn="1">
          <p15:clr>
            <a:srgbClr val="C35EA4"/>
          </p15:clr>
        </p15:guide>
        <p15:guide id="12" orient="horz" pos="3045" userDrawn="1">
          <p15:clr>
            <a:srgbClr val="C35EA4"/>
          </p15:clr>
        </p15:guide>
        <p15:guide id="13" pos="551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B7FC2D-CCA7-B148-870B-EDC3FC0246DB}" name="Sandra Miana Nieto" initials="SMN" userId="S::smianani@emeal.nttdata.com::1f62e8d8-e535-4a80-89b2-da24c62e1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domo Lorenzo" initials="FPL" lastIdx="21" clrIdx="0"/>
  <p:cmAuthor id="2" name="Ronny Quintero Leguisano" initials="RQL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0"/>
    <a:srgbClr val="FB6D7D"/>
    <a:srgbClr val="42C57D"/>
    <a:srgbClr val="F0F7FE"/>
    <a:srgbClr val="DBECFC"/>
    <a:srgbClr val="346EA2"/>
    <a:srgbClr val="E3F1FD"/>
    <a:srgbClr val="000000"/>
    <a:srgbClr val="FFD85D"/>
    <a:srgbClr val="14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DE9C0-B3F4-4E4B-A439-5E55A97EFAED}" v="39" dt="2023-01-09T11:50:57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94249" autoAdjust="0"/>
  </p:normalViewPr>
  <p:slideViewPr>
    <p:cSldViewPr snapToGrid="0">
      <p:cViewPr varScale="1">
        <p:scale>
          <a:sx n="103" d="100"/>
          <a:sy n="103" d="100"/>
        </p:scale>
        <p:origin x="192" y="54"/>
      </p:cViewPr>
      <p:guideLst>
        <p:guide pos="665"/>
        <p:guide pos="1391"/>
        <p:guide pos="3840"/>
        <p:guide orient="horz" pos="3407"/>
        <p:guide orient="horz" pos="686"/>
        <p:guide pos="7015"/>
        <p:guide orient="horz" pos="1026"/>
        <p:guide orient="horz" pos="1139"/>
        <p:guide orient="horz" pos="3045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r">
              <a:defRPr sz="1300"/>
            </a:lvl1pPr>
          </a:lstStyle>
          <a:p>
            <a:fld id="{9AAF7EB5-2971-424E-A29F-EDDE4D18392D}" type="datetimeFigureOut">
              <a:rPr lang="es-ES" smtClean="0"/>
              <a:pPr/>
              <a:t>09/01/2023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r">
              <a:defRPr sz="1300"/>
            </a:lvl1pPr>
          </a:lstStyle>
          <a:p>
            <a:fld id="{126F353E-6852-4E82-86D3-C8985EC6A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59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4677" y="0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r">
              <a:defRPr sz="1300"/>
            </a:lvl1pPr>
          </a:lstStyle>
          <a:p>
            <a:fld id="{3BD91BC7-D3D6-4F53-88A4-79556D8EED24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96" tIns="48998" rIns="97996" bIns="48998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38" y="4862015"/>
            <a:ext cx="5683589" cy="4605085"/>
          </a:xfrm>
          <a:prstGeom prst="rect">
            <a:avLst/>
          </a:prstGeom>
        </p:spPr>
        <p:txBody>
          <a:bodyPr vert="horz" lIns="97996" tIns="48998" rIns="97996" bIns="4899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0755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4677" y="9720755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r">
              <a:defRPr sz="1300"/>
            </a:lvl1pPr>
          </a:lstStyle>
          <a:p>
            <a:fld id="{49480A59-04CD-4DD9-ADD2-945F8BAF6C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1487" cy="3838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3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5235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340293EA-65D7-41AF-8C73-8085F2DAF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5B56B14-C888-46E7-BDEC-686C68B30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10" r="788"/>
          <a:stretch/>
        </p:blipFill>
        <p:spPr>
          <a:xfrm>
            <a:off x="-1" y="-18000"/>
            <a:ext cx="12191999" cy="6876000"/>
          </a:xfrm>
          <a:prstGeom prst="rect">
            <a:avLst/>
          </a:prstGeom>
        </p:spPr>
      </p:pic>
      <p:sp>
        <p:nvSpPr>
          <p:cNvPr id="20" name="18 Marcador de texto">
            <a:extLst>
              <a:ext uri="{FF2B5EF4-FFF2-40B4-BE49-F238E27FC236}">
                <a16:creationId xmlns:a16="http://schemas.microsoft.com/office/drawing/2014/main" id="{AE78A9D4-1DB0-42B9-A54A-D84F5554D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177" y="4771803"/>
            <a:ext cx="6351472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25" name="21 Marcador de texto">
            <a:extLst>
              <a:ext uri="{FF2B5EF4-FFF2-40B4-BE49-F238E27FC236}">
                <a16:creationId xmlns:a16="http://schemas.microsoft.com/office/drawing/2014/main" id="{8EF5EF89-B4DD-45C9-92C8-46E4CBD54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177" y="5487724"/>
            <a:ext cx="6351291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26" name="18 Marcador de texto">
            <a:extLst>
              <a:ext uri="{FF2B5EF4-FFF2-40B4-BE49-F238E27FC236}">
                <a16:creationId xmlns:a16="http://schemas.microsoft.com/office/drawing/2014/main" id="{BDD42FE8-E5E4-41D6-919A-089AB94FAE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177" y="3678619"/>
            <a:ext cx="6351472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00879CD-E555-44A8-A7BC-6B1564BF01F8}"/>
              </a:ext>
            </a:extLst>
          </p:cNvPr>
          <p:cNvCxnSpPr>
            <a:cxnSpLocks/>
          </p:cNvCxnSpPr>
          <p:nvPr userDrawn="1"/>
        </p:nvCxnSpPr>
        <p:spPr>
          <a:xfrm>
            <a:off x="170442" y="4686731"/>
            <a:ext cx="638030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4E7479C-27DA-45D3-A0FF-6174648961CA}"/>
              </a:ext>
            </a:extLst>
          </p:cNvPr>
          <p:cNvSpPr/>
          <p:nvPr userDrawn="1"/>
        </p:nvSpPr>
        <p:spPr>
          <a:xfrm>
            <a:off x="1" y="6517051"/>
            <a:ext cx="1599275" cy="1536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D1E2EBC-8E64-448A-9B62-1966C00821C9}"/>
              </a:ext>
            </a:extLst>
          </p:cNvPr>
          <p:cNvSpPr txBox="1"/>
          <p:nvPr userDrawn="1"/>
        </p:nvSpPr>
        <p:spPr>
          <a:xfrm>
            <a:off x="0" y="6470786"/>
            <a:ext cx="1599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/>
                </a:solidFill>
              </a:rPr>
              <a:t>TLP: GREEN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62EF349-F251-4635-83A8-9D5BDA4A68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304" y="6133271"/>
            <a:ext cx="3741392" cy="6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44622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37395" y="-153277"/>
            <a:ext cx="11769147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35057" y="-155366"/>
            <a:ext cx="11921631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6398" y="-19580"/>
            <a:ext cx="12019276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5394" y="-19581"/>
            <a:ext cx="12017491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10708883" y="-1031718"/>
            <a:ext cx="1250632" cy="280375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8DB5894-9E5A-424A-8E42-FFFB279C05BD}"/>
              </a:ext>
            </a:extLst>
          </p:cNvPr>
          <p:cNvSpPr/>
          <p:nvPr userDrawn="1"/>
        </p:nvSpPr>
        <p:spPr>
          <a:xfrm>
            <a:off x="1" y="6517051"/>
            <a:ext cx="1599275" cy="1536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39F9E-BE84-46D3-A3BC-5C16074E14F8}"/>
              </a:ext>
            </a:extLst>
          </p:cNvPr>
          <p:cNvSpPr txBox="1"/>
          <p:nvPr userDrawn="1"/>
        </p:nvSpPr>
        <p:spPr>
          <a:xfrm>
            <a:off x="0" y="6470786"/>
            <a:ext cx="1599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/>
                </a:solidFill>
              </a:rPr>
              <a:t>TLP: GREEN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C278EE8-5972-48DA-BCD1-575D20B6C5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304" y="6133271"/>
            <a:ext cx="3741392" cy="6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967739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0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826" y="1916832"/>
            <a:ext cx="11113572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827" y="935464"/>
            <a:ext cx="11113572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37395" y="-153277"/>
            <a:ext cx="11769147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35057" y="-155366"/>
            <a:ext cx="11921631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6398" y="-19580"/>
            <a:ext cx="12019276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5394" y="-19581"/>
            <a:ext cx="12017491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94308" flipH="1">
            <a:off x="10962351" y="-701727"/>
            <a:ext cx="1228090" cy="2062193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80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2" y="-274036"/>
            <a:ext cx="11820163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9519" y="6356354"/>
            <a:ext cx="308186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16BB04C-1202-4A61-AB41-23F473FA6DF0}"/>
              </a:ext>
            </a:extLst>
          </p:cNvPr>
          <p:cNvSpPr/>
          <p:nvPr userDrawn="1"/>
        </p:nvSpPr>
        <p:spPr>
          <a:xfrm>
            <a:off x="1" y="6517051"/>
            <a:ext cx="1599275" cy="1536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E71F2CB-5AE2-4405-8469-BA6858109486}"/>
              </a:ext>
            </a:extLst>
          </p:cNvPr>
          <p:cNvSpPr txBox="1"/>
          <p:nvPr userDrawn="1"/>
        </p:nvSpPr>
        <p:spPr>
          <a:xfrm>
            <a:off x="0" y="6470786"/>
            <a:ext cx="1599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/>
                </a:solidFill>
              </a:rPr>
              <a:t>TLP: GREEN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02228E8-8ECD-45D2-9FC3-F4F32C8AFE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304" y="6133271"/>
            <a:ext cx="3741392" cy="6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609233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7" imgW="395" imgH="394" progId="TCLayout.ActiveDocument.1">
                  <p:embed/>
                </p:oleObj>
              </mc:Choice>
              <mc:Fallback>
                <p:oleObj name="Diapositiva de think-cell" r:id="rId7" imgW="395" imgH="394" progId="TCLayout.ActiveDocument.1">
                  <p:embed/>
                  <p:pic>
                    <p:nvPicPr>
                      <p:cNvPr id="10" name="Objeto 9" hidden="1">
                        <a:extLst>
                          <a:ext uri="{FF2B5EF4-FFF2-40B4-BE49-F238E27FC236}">
                            <a16:creationId xmlns:a16="http://schemas.microsoft.com/office/drawing/2014/main" id="{F5E6567F-0C9E-42E7-BABA-57C9D2BA5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3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8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21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94EAE70F-436E-4BC8-AA7D-2767AF4952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77" y="4771803"/>
            <a:ext cx="7078432" cy="576709"/>
          </a:xfrm>
        </p:spPr>
        <p:txBody>
          <a:bodyPr anchor="ctr">
            <a:normAutofit/>
          </a:bodyPr>
          <a:lstStyle/>
          <a:p>
            <a:r>
              <a:rPr lang="es-ES" sz="2000" dirty="0"/>
              <a:t>CGAE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8CA1C1F-04A5-4F94-9B57-A702BCE57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2400" dirty="0"/>
              <a:t>09 de enero de 2023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6CE4209-A8CA-429E-B772-06AA35B61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77" y="3629751"/>
            <a:ext cx="6351472" cy="1056982"/>
          </a:xfrm>
        </p:spPr>
        <p:txBody>
          <a:bodyPr anchor="ctr">
            <a:noAutofit/>
          </a:bodyPr>
          <a:lstStyle/>
          <a:p>
            <a:r>
              <a:rPr lang="es-ES" sz="2400" dirty="0"/>
              <a:t>Sistema de Información del</a:t>
            </a:r>
            <a:br>
              <a:rPr lang="es-ES" sz="2400" dirty="0"/>
            </a:br>
            <a:r>
              <a:rPr lang="es-ES" sz="2400" dirty="0"/>
              <a:t>Procedimiento Especial de Microempresas</a:t>
            </a:r>
          </a:p>
          <a:p>
            <a:endParaRPr lang="es-ES" sz="2400" dirty="0"/>
          </a:p>
        </p:txBody>
      </p:sp>
      <p:sp>
        <p:nvSpPr>
          <p:cNvPr id="5" name="Marcador de texto 18">
            <a:extLst>
              <a:ext uri="{FF2B5EF4-FFF2-40B4-BE49-F238E27FC236}">
                <a16:creationId xmlns:a16="http://schemas.microsoft.com/office/drawing/2014/main" id="{EE314D37-C80A-48DA-82F7-BB56E2C9C940}"/>
              </a:ext>
            </a:extLst>
          </p:cNvPr>
          <p:cNvSpPr txBox="1">
            <a:spLocks/>
          </p:cNvSpPr>
          <p:nvPr/>
        </p:nvSpPr>
        <p:spPr>
          <a:xfrm>
            <a:off x="182176" y="3245876"/>
            <a:ext cx="7945307" cy="432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ts val="300"/>
              </a:spcBef>
              <a:buFont typeface="Arial" pitchFamily="34" charset="0"/>
              <a:buNone/>
              <a:defRPr sz="27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8296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9C420A1-F246-03BA-EAAD-AF7A506B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6" y="1674128"/>
            <a:ext cx="11113572" cy="4631824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Se ha trabajado intensamente con el CGAE para obtener una información muy valiosa para el funcionamiento del servicio electrónico del procedimiento especial.</a:t>
            </a:r>
          </a:p>
          <a:p>
            <a:r>
              <a:rPr lang="es-ES" dirty="0"/>
              <a:t>Se agradece especialmente esta involucración, ya que ha permitido mejorar sustancialmente el funcionamiento.</a:t>
            </a:r>
          </a:p>
          <a:p>
            <a:r>
              <a:rPr lang="es-ES" dirty="0"/>
              <a:t>La involucración de todos los colectivos, en general, ha sido muy buena.</a:t>
            </a:r>
          </a:p>
          <a:p>
            <a:r>
              <a:rPr lang="es-ES" dirty="0"/>
              <a:t>Ha involucrado a abogados, procuradores, economistas, comunidades autónomas, etc.</a:t>
            </a:r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16DE5-3001-EB6C-9C60-0AD730C641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Incorporación de demandas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FB2BFCF-B426-7154-08CD-5D2BA8DA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Cooperación con ecosistema de justicia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1176E-E508-195B-4DAA-4FEC1EA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4098" name="Picture 2" descr="Comunicado del Consejo General de la Abogacía Española en relación con la  aplicación del Real Decreto 463/2020 del Estado de Alarma al ámbito de la  Justicia | Colegio de Abogados de Palencia">
            <a:extLst>
              <a:ext uri="{FF2B5EF4-FFF2-40B4-BE49-F238E27FC236}">
                <a16:creationId xmlns:a16="http://schemas.microsoft.com/office/drawing/2014/main" id="{CE99CAB8-E91C-C9E8-546D-CE8CAE04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18" y="752910"/>
            <a:ext cx="3524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9C420A1-F246-03BA-EAAD-AF7A506B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084" y="1373310"/>
            <a:ext cx="8138313" cy="230749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Se han habilitado dos direcciones de correo para que se pueda obtener soporte</a:t>
            </a:r>
          </a:p>
          <a:p>
            <a:r>
              <a:rPr lang="es-ES" dirty="0"/>
              <a:t>Se mejorarán las guías de usuario, y se irán incorporando más materiales.</a:t>
            </a:r>
          </a:p>
          <a:p>
            <a:r>
              <a:rPr lang="es-ES" dirty="0"/>
              <a:t>Debido a que ha habido muchos cambios en los formularios, aunque sean pequeños, puede que la guía de usuario no esté a día de hoy, al 100%.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16DE5-3001-EB6C-9C60-0AD730C641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22993" y="775151"/>
            <a:ext cx="8059406" cy="898977"/>
          </a:xfrm>
        </p:spPr>
        <p:txBody>
          <a:bodyPr>
            <a:normAutofit/>
          </a:bodyPr>
          <a:lstStyle/>
          <a:p>
            <a:r>
              <a:rPr lang="es-ES" sz="2400" b="1" dirty="0"/>
              <a:t>Soporte a usuarios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FB2BFCF-B426-7154-08CD-5D2BA8DA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Cooperación con ecosistema de justicia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1176E-E508-195B-4DAA-4FEC1EA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F4C4D1DD-8D10-22CB-8B07-C501B6EA88DB}"/>
              </a:ext>
            </a:extLst>
          </p:cNvPr>
          <p:cNvSpPr txBox="1">
            <a:spLocks/>
          </p:cNvSpPr>
          <p:nvPr/>
        </p:nvSpPr>
        <p:spPr>
          <a:xfrm>
            <a:off x="468825" y="4118654"/>
            <a:ext cx="7862891" cy="1870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 está trabajando en clonar el entorno real de trabajo, para crear un entorno de DEMO, que permita perder el miedo con la plataforma.</a:t>
            </a:r>
          </a:p>
          <a:p>
            <a:r>
              <a:rPr lang="es-ES" dirty="0"/>
              <a:t>Mientras tanto, se puede usar el entorno real, ya que permite trabajar con procedimientos en fase borrador.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3467C6F-D22B-3684-45D7-1B8A332495AA}"/>
              </a:ext>
            </a:extLst>
          </p:cNvPr>
          <p:cNvSpPr txBox="1">
            <a:spLocks/>
          </p:cNvSpPr>
          <p:nvPr/>
        </p:nvSpPr>
        <p:spPr>
          <a:xfrm>
            <a:off x="747302" y="3643674"/>
            <a:ext cx="10835096" cy="59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/>
              <a:t>Entorno de pruebas</a:t>
            </a:r>
          </a:p>
        </p:txBody>
      </p:sp>
      <p:pic>
        <p:nvPicPr>
          <p:cNvPr id="5122" name="Picture 2" descr="Atención de usuarios por RRSS: la misión de optimizar el canal | IDA Chile">
            <a:extLst>
              <a:ext uri="{FF2B5EF4-FFF2-40B4-BE49-F238E27FC236}">
                <a16:creationId xmlns:a16="http://schemas.microsoft.com/office/drawing/2014/main" id="{3A5981CA-9FD4-D679-3FB0-8E0DA43A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8" y="1449782"/>
            <a:ext cx="2703625" cy="19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mart Pen | Demo Request">
            <a:extLst>
              <a:ext uri="{FF2B5EF4-FFF2-40B4-BE49-F238E27FC236}">
                <a16:creationId xmlns:a16="http://schemas.microsoft.com/office/drawing/2014/main" id="{46F83FF1-1E20-B40B-7A60-3D39D56C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087" y="4048126"/>
            <a:ext cx="2932729" cy="21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1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9C420A1-F246-03BA-EAAD-AF7A506B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6" y="1674128"/>
            <a:ext cx="11113572" cy="4631824"/>
          </a:xfrm>
        </p:spPr>
        <p:txBody>
          <a:bodyPr/>
          <a:lstStyle/>
          <a:p>
            <a:r>
              <a:rPr lang="es-ES" dirty="0"/>
              <a:t>Se han creado 702 procedimientos especiales desde el día 1 de enero, todos en fase borrador.</a:t>
            </a:r>
          </a:p>
          <a:p>
            <a:r>
              <a:rPr lang="es-ES" dirty="0"/>
              <a:t>Han accedido a la plataforma 454 usuarios distintos.</a:t>
            </a:r>
          </a:p>
          <a:p>
            <a:r>
              <a:rPr lang="es-ES" dirty="0"/>
              <a:t>Algunos datos económicos (son datos de borrador)</a:t>
            </a:r>
          </a:p>
          <a:p>
            <a:pPr lvl="1"/>
            <a:r>
              <a:rPr lang="es-ES" dirty="0"/>
              <a:t>Total económico pasivo consignado: 1.602.994,62 euros.</a:t>
            </a:r>
          </a:p>
          <a:p>
            <a:pPr lvl="1"/>
            <a:r>
              <a:rPr lang="es-ES" dirty="0"/>
              <a:t>Total económico activo consignado: 924.757,55 euros.</a:t>
            </a:r>
          </a:p>
          <a:p>
            <a:r>
              <a:rPr lang="es-ES" dirty="0"/>
              <a:t>Se está trabajando en la elaboración de unos cuadros de mando que se publicarán, en tiempo y forma, en el portal de datos de justicia.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16DE5-3001-EB6C-9C60-0AD730C641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Números (a día 9 de enero a las 12:00)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FB2BFCF-B426-7154-08CD-5D2BA8DA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ESTADO ACTUAL DEL SISTEMA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1176E-E508-195B-4DAA-4FEC1EA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60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9C420A1-F246-03BA-EAAD-AF7A506B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6" y="1674128"/>
            <a:ext cx="11113572" cy="4631824"/>
          </a:xfrm>
        </p:spPr>
        <p:txBody>
          <a:bodyPr>
            <a:normAutofit/>
          </a:bodyPr>
          <a:lstStyle/>
          <a:p>
            <a:r>
              <a:rPr lang="es-ES" dirty="0"/>
              <a:t>A modo de ejemplo, se mencionan algunas mejoras </a:t>
            </a:r>
          </a:p>
          <a:p>
            <a:pPr lvl="1"/>
            <a:r>
              <a:rPr lang="es-ES" dirty="0"/>
              <a:t>Mejoras del resto de formularios.</a:t>
            </a:r>
          </a:p>
          <a:p>
            <a:pPr lvl="1"/>
            <a:r>
              <a:rPr lang="es-ES" dirty="0"/>
              <a:t>Creación de vista económica del procedimiento.</a:t>
            </a:r>
          </a:p>
          <a:p>
            <a:pPr lvl="1"/>
            <a:r>
              <a:rPr lang="es-ES" dirty="0"/>
              <a:t>Mejoras de exportación de los datos de los formularos.</a:t>
            </a:r>
          </a:p>
          <a:p>
            <a:pPr lvl="1"/>
            <a:r>
              <a:rPr lang="es-ES" dirty="0"/>
              <a:t>Mejoras para el control de duplicados, unificación de expedientes, reglas de visualización de expedientes.</a:t>
            </a:r>
          </a:p>
          <a:p>
            <a:pPr lvl="1"/>
            <a:r>
              <a:rPr lang="es-ES" dirty="0"/>
              <a:t>Mejoras para las oficinas judiciales para la gestión de los apoderamientos en estos procedimientos, y otras mejoras.</a:t>
            </a:r>
          </a:p>
          <a:p>
            <a:pPr lvl="1"/>
            <a:r>
              <a:rPr lang="es-ES" dirty="0"/>
              <a:t>Incorporación de envíos de los escritos de trámite, y otras integraciones.</a:t>
            </a:r>
          </a:p>
          <a:p>
            <a:pPr lvl="1"/>
            <a:r>
              <a:rPr lang="es-ES" dirty="0"/>
              <a:t>Mejoras en el portal de liquidación relacionada con la gestión de subastas, como un nuevo proyecto para su gestión y la compraventa directa en el portal de liquidación.</a:t>
            </a:r>
          </a:p>
          <a:p>
            <a:pPr lvl="1"/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16DE5-3001-EB6C-9C60-0AD730C641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Próximos meses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FB2BFCF-B426-7154-08CD-5D2BA8DA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ESTADO ACTUAL DEL SISTEMA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1176E-E508-195B-4DAA-4FEC1EA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6146" name="Picture 2" descr="mejora de productividad">
            <a:extLst>
              <a:ext uri="{FF2B5EF4-FFF2-40B4-BE49-F238E27FC236}">
                <a16:creationId xmlns:a16="http://schemas.microsoft.com/office/drawing/2014/main" id="{B2287EAB-9BF4-89E0-6DE0-D9598479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46" y="834604"/>
            <a:ext cx="3406274" cy="22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7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6D8E8-7E8F-01C9-BD8B-7838F900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3AF5D-88FD-007A-97F7-E63FEBEA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s-ES" dirty="0"/>
              <a:t>Introducción</a:t>
            </a:r>
          </a:p>
          <a:p>
            <a:r>
              <a:rPr lang="es-ES" dirty="0"/>
              <a:t>Objetivos</a:t>
            </a:r>
          </a:p>
          <a:p>
            <a:pPr lvl="1"/>
            <a:r>
              <a:rPr lang="es-ES" dirty="0"/>
              <a:t>Beneficio del ciudadano / empresario</a:t>
            </a:r>
          </a:p>
          <a:p>
            <a:pPr lvl="1"/>
            <a:r>
              <a:rPr lang="es-ES" dirty="0"/>
              <a:t>Beneficios para la justicia</a:t>
            </a:r>
          </a:p>
          <a:p>
            <a:pPr lvl="1"/>
            <a:r>
              <a:rPr lang="es-ES" dirty="0"/>
              <a:t>Beneficios para el país</a:t>
            </a:r>
          </a:p>
          <a:p>
            <a:r>
              <a:rPr lang="es-ES" dirty="0"/>
              <a:t>Historia </a:t>
            </a:r>
          </a:p>
          <a:p>
            <a:pPr lvl="1"/>
            <a:r>
              <a:rPr lang="es-ES" dirty="0"/>
              <a:t>Grupo de trabajo</a:t>
            </a:r>
          </a:p>
          <a:p>
            <a:pPr lvl="1"/>
            <a:r>
              <a:rPr lang="es-ES" dirty="0"/>
              <a:t>Permanente evolución</a:t>
            </a:r>
          </a:p>
          <a:p>
            <a:pPr lvl="1"/>
            <a:endParaRPr lang="es-ES" dirty="0"/>
          </a:p>
          <a:p>
            <a:endParaRPr lang="es-ES" dirty="0"/>
          </a:p>
          <a:p>
            <a:r>
              <a:rPr lang="es-ES" dirty="0"/>
              <a:t>Cooperación con ecosistema de justicia</a:t>
            </a:r>
          </a:p>
          <a:p>
            <a:pPr lvl="1"/>
            <a:r>
              <a:rPr lang="es-ES" dirty="0"/>
              <a:t>Incorporación de demandas</a:t>
            </a:r>
          </a:p>
          <a:p>
            <a:pPr lvl="1"/>
            <a:r>
              <a:rPr lang="es-ES" dirty="0"/>
              <a:t>Soporte a usuarios</a:t>
            </a:r>
          </a:p>
          <a:p>
            <a:pPr lvl="1"/>
            <a:r>
              <a:rPr lang="es-ES" dirty="0"/>
              <a:t>Entorno de pruebas</a:t>
            </a:r>
          </a:p>
          <a:p>
            <a:pPr lvl="1"/>
            <a:endParaRPr lang="es-ES" dirty="0"/>
          </a:p>
          <a:p>
            <a:r>
              <a:rPr lang="es-ES" dirty="0"/>
              <a:t>Estado actual del sistema</a:t>
            </a:r>
          </a:p>
          <a:p>
            <a:pPr lvl="1"/>
            <a:r>
              <a:rPr lang="es-ES" dirty="0"/>
              <a:t>Números</a:t>
            </a:r>
          </a:p>
          <a:p>
            <a:pPr lvl="1"/>
            <a:r>
              <a:rPr lang="es-ES" dirty="0"/>
              <a:t>Próximos meses</a:t>
            </a:r>
          </a:p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728640-BA03-FD8F-8CA4-877469F9DA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116202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F5DB9FE-A32F-54BF-0A0F-CF05C712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6" y="1740628"/>
            <a:ext cx="11113572" cy="4565324"/>
          </a:xfrm>
        </p:spPr>
        <p:txBody>
          <a:bodyPr>
            <a:normAutofit lnSpcReduction="10000"/>
          </a:bodyPr>
          <a:lstStyle/>
          <a:p>
            <a:pPr marL="685800" lvl="1" indent="-228600" algn="just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Servicio Electrónico de Procedimiento Especial de Microempresas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permitirá a las microempresas deudoras, su representación procesal y asistentes letrados, administradores concursales, socios y acreedores de estas microempresas cumplimentar, descargar y enviar los formularios del procedimiento especial de microempresas.</a:t>
            </a:r>
          </a:p>
          <a:p>
            <a:pPr marL="985837" lvl="2" indent="-228600" algn="just">
              <a:buClr>
                <a:schemeClr val="accent4"/>
              </a:buClr>
              <a:buSzPct val="110000"/>
            </a:pPr>
            <a:r>
              <a:rPr lang="es-ES" sz="2100" dirty="0"/>
              <a:t>Es un sistema único para toda España, agnóstico en cuanto al sistema de gestión procesal, y complementario a las funcionalidades ofrecidas en las distintas sedes judiciales.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algn="just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algn="just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Plataforma electrónica de Liquidación de Bienes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permitirá la publicación de los activos de las empresas en liquidación tras la apertura de un procedimiento especial de liquidación de microempresas.</a:t>
            </a:r>
          </a:p>
          <a:p>
            <a:pPr marL="985837" lvl="2" indent="-228600" algn="just">
              <a:buClr>
                <a:schemeClr val="accent4"/>
              </a:buClr>
              <a:buSzPct val="110000"/>
            </a:pPr>
            <a:r>
              <a:rPr lang="es-ES" sz="2100" dirty="0"/>
              <a:t>Se habilitara en los próximos meses la posibilidad de realizar subastas y venta directa de los bienes publicados, directamente en la plataforma.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E23E5A-2F91-F371-FCC7-F652260DDB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Implicaciones de la reforma de la Ley Concursal – Libro III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307D6A1-7323-4494-9476-AE409CA8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9D9B2F-E41A-AB69-6BA0-3CD501DA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26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173DF98-F1BC-8240-03CD-353B9C2A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EF9C4-F1BF-E82D-2C5D-F64CBE883F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43F70AC-5D64-8C13-ABAE-5C29F888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12BDE1-00F1-EAFA-CFD5-92F9A79E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55D838-0025-4B21-AC2D-E724E2710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944" cy="68473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5BC028-F318-6E14-47D8-7FCDDE63C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70" y="-65647"/>
            <a:ext cx="6218230" cy="3979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631FF0-E3A8-8143-A4DE-F4A0AC136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71" y="2892858"/>
            <a:ext cx="6218229" cy="3979667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B44C646-2FFE-2048-87A3-F47CA96CBA3A}"/>
              </a:ext>
            </a:extLst>
          </p:cNvPr>
          <p:cNvSpPr/>
          <p:nvPr/>
        </p:nvSpPr>
        <p:spPr>
          <a:xfrm>
            <a:off x="867984" y="2311529"/>
            <a:ext cx="3133096" cy="1494603"/>
          </a:xfrm>
          <a:prstGeom prst="roundRect">
            <a:avLst/>
          </a:prstGeom>
          <a:solidFill>
            <a:srgbClr val="FFC4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28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ED61FF-E5CC-B5FF-0786-3F81C121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989" y="1304796"/>
            <a:ext cx="5111361" cy="258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5854764-1B21-C85D-72CD-145FC6A7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6" y="1782384"/>
            <a:ext cx="6168697" cy="452356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Unificación en un único punto del inicio de todas las comunicaciones a realizar con el órgano judicial.</a:t>
            </a:r>
          </a:p>
          <a:p>
            <a:r>
              <a:rPr lang="es-ES" dirty="0"/>
              <a:t>Formularios orientados al dato que orientan, a su vez, sobre cómo realizar la cumplimentación de la información necesaria para una correcta tramitación procesal.</a:t>
            </a:r>
          </a:p>
          <a:p>
            <a:r>
              <a:rPr lang="es-ES" dirty="0"/>
              <a:t>Eliminación de errores, mediante labores de comprobación de la información consignada</a:t>
            </a:r>
          </a:p>
          <a:p>
            <a:r>
              <a:rPr lang="es-ES" dirty="0"/>
              <a:t>Único punto para deudores y acreedores.</a:t>
            </a:r>
          </a:p>
          <a:p>
            <a:r>
              <a:rPr lang="es-ES" dirty="0" err="1"/>
              <a:t>Eliminacion</a:t>
            </a:r>
            <a:r>
              <a:rPr lang="es-ES" dirty="0"/>
              <a:t> de la brecha territorial en cuanto a la remisión de información.</a:t>
            </a:r>
          </a:p>
          <a:p>
            <a:r>
              <a:rPr lang="es-ES" dirty="0"/>
              <a:t>(Potencial) Obtención de herramientas asociadas a la información consignada.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622BE-F8DA-1CF8-D40D-CC4A303349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Beneficios para el Ciudadano/Empresario/Profesional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46214C-9C3A-A54A-05AD-F827C687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836001-7FAF-C800-4B5B-C264131F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026" name="Picture 2" descr="Pruebas de software garantía de calidad equipo de control de calidad  corrección de errores automatización y manual sitio web y móvil | Vector  Premium">
            <a:extLst>
              <a:ext uri="{FF2B5EF4-FFF2-40B4-BE49-F238E27FC236}">
                <a16:creationId xmlns:a16="http://schemas.microsoft.com/office/drawing/2014/main" id="{6DC99DCB-91B3-9CD1-7294-93B5F10D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92" y="3838273"/>
            <a:ext cx="3778287" cy="25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8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5854764-1B21-C85D-72CD-145FC6A7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14" y="1485320"/>
            <a:ext cx="5718755" cy="452356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Consecución de homogeneización de la información en materia concursal unificada y homogénea en el territorio.</a:t>
            </a:r>
          </a:p>
          <a:p>
            <a:r>
              <a:rPr lang="es-ES" dirty="0"/>
              <a:t>La orientación a los datos de la información, permite poder realizar operaciones sobre los mismos por parte de los usuarios de la oficina judicial de manera sencilla.</a:t>
            </a:r>
          </a:p>
          <a:p>
            <a:r>
              <a:rPr lang="es-ES" dirty="0"/>
              <a:t>Permite, además, implementar servicios de valor añadido sobre los mismos, como la automatización.</a:t>
            </a:r>
          </a:p>
          <a:p>
            <a:r>
              <a:rPr lang="es-ES" dirty="0"/>
              <a:t>Evita errores en los documentos, evita trabajos innecesarios por parte del órgano judicial.</a:t>
            </a:r>
          </a:p>
          <a:p>
            <a:r>
              <a:rPr lang="es-ES" dirty="0"/>
              <a:t>Obtención de estadísticas para todo el territorio, y en tiempo real.</a:t>
            </a:r>
          </a:p>
          <a:p>
            <a:r>
              <a:rPr lang="es-ES" dirty="0"/>
              <a:t>Permite otras operaciones, como las relativas a la prepublicación en el portal de liquidaciones, o integraciones con otros actores relevantes en el proceso (AEAT, TGSS)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622BE-F8DA-1CF8-D40D-CC4A303349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Beneficios para la Justicia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46214C-9C3A-A54A-05AD-F827C687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836001-7FAF-C800-4B5B-C264131F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2050" name="Picture 2" descr="Data Science and the Demand Forecasting: how to predict sales">
            <a:extLst>
              <a:ext uri="{FF2B5EF4-FFF2-40B4-BE49-F238E27FC236}">
                <a16:creationId xmlns:a16="http://schemas.microsoft.com/office/drawing/2014/main" id="{06D8EC42-8129-491F-40F8-F72549E8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94" y="1838083"/>
            <a:ext cx="5525983" cy="31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5854764-1B21-C85D-72CD-145FC6A7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6" y="1782384"/>
            <a:ext cx="5627174" cy="452356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Estos servicios digitales permiten al país poder explotar la información a nivel nacional de una manera muy valiosa.</a:t>
            </a:r>
          </a:p>
          <a:p>
            <a:pPr lvl="1"/>
            <a:r>
              <a:rPr lang="es-ES" dirty="0"/>
              <a:t>Permite generar estadísticas para todo el territorio, y por órgano judicial.</a:t>
            </a:r>
          </a:p>
          <a:p>
            <a:pPr lvl="1"/>
            <a:r>
              <a:rPr lang="es-ES" dirty="0"/>
              <a:t>Permite generar datos que permitan evaluar el impacto de estos problemas de las microempresas (un 40% del total de pymes) en todo el territorio, por sectores económicos, territorio, etc.</a:t>
            </a:r>
          </a:p>
          <a:p>
            <a:pPr lvl="1"/>
            <a:r>
              <a:rPr lang="es-ES" dirty="0"/>
              <a:t>Permite, por tanto, generar políticas públicas de calidad, basadas en datos, para este colectivo.</a:t>
            </a:r>
          </a:p>
          <a:p>
            <a:pPr lvl="1"/>
            <a:r>
              <a:rPr lang="es-ES" dirty="0"/>
              <a:t>Permitirá medir el impacto normativo de esta reforma.</a:t>
            </a:r>
          </a:p>
          <a:p>
            <a:pPr lvl="1"/>
            <a:r>
              <a:rPr lang="es-ES" dirty="0"/>
              <a:t>Permitirá, además, en conjunción con el portal de liquidaciones, medir en tiempo real el impacto económico para los acreedores.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622BE-F8DA-1CF8-D40D-CC4A303349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Beneficios para el país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46214C-9C3A-A54A-05AD-F827C687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836001-7FAF-C800-4B5B-C264131F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3074" name="Picture 2" descr="Predictive Modeling: See the Future and Make More Profitable Decisions">
            <a:extLst>
              <a:ext uri="{FF2B5EF4-FFF2-40B4-BE49-F238E27FC236}">
                <a16:creationId xmlns:a16="http://schemas.microsoft.com/office/drawing/2014/main" id="{BA3A7908-FB61-8BC7-C426-F4F7F95A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38" y="1674128"/>
            <a:ext cx="5479337" cy="36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4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54F1A74-B561-D0A0-8290-16B3A9FE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 lo largo de 2022, a raíz de la constitución de un grupo de trabajo formado por letrados, administradores concursales, abogados, y miembros del Ministerio de Justicia, se dio a conocer el resultado, en forma de datos necesarios para los formularios, que ha permitido una primera versión puesta en marcha, el día 1 de enero de 2023.</a:t>
            </a:r>
          </a:p>
          <a:p>
            <a:r>
              <a:rPr lang="es-ES" dirty="0"/>
              <a:t>De manera paralela, se comenzaron los trabajos de índole burocrática y técnica para implementar en tiempo </a:t>
            </a:r>
            <a:r>
              <a:rPr lang="es-ES" dirty="0" err="1"/>
              <a:t>record</a:t>
            </a:r>
            <a:r>
              <a:rPr lang="es-ES" dirty="0"/>
              <a:t> una aplicación compleja, con la capacidad de poder adaptarse rápidamente a los cambios de requerimientos o mejoras necesarias en las dos plataformas (sistema de formularios, y la de liquidación)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05F66-EE98-4464-EDA4-A6534D3843E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Grupo de trabajo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035E961-0802-9553-E029-AD5E1272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Historia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81D801-4E0C-AA07-5DDF-102EDC26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4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54F1A74-B561-D0A0-8290-16B3A9FE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6" y="1606002"/>
            <a:ext cx="11113572" cy="4699950"/>
          </a:xfrm>
        </p:spPr>
        <p:txBody>
          <a:bodyPr/>
          <a:lstStyle/>
          <a:p>
            <a:r>
              <a:rPr lang="es-ES" dirty="0"/>
              <a:t>Han participado decenas de personas en la definición, tanto funcional, como técnica y operativa de los procedimientos especiales de microempresas.</a:t>
            </a:r>
          </a:p>
          <a:p>
            <a:pPr lvl="1"/>
            <a:r>
              <a:rPr lang="es-ES" dirty="0"/>
              <a:t>Grupo de trabajo</a:t>
            </a:r>
          </a:p>
          <a:p>
            <a:pPr lvl="1"/>
            <a:r>
              <a:rPr lang="es-ES" dirty="0"/>
              <a:t>Transformación Digital</a:t>
            </a:r>
          </a:p>
          <a:p>
            <a:pPr lvl="1"/>
            <a:r>
              <a:rPr lang="es-ES" dirty="0"/>
              <a:t>Equipo jurídico de la secretaría general técnica</a:t>
            </a:r>
          </a:p>
          <a:p>
            <a:pPr lvl="1"/>
            <a:r>
              <a:rPr lang="es-ES" dirty="0"/>
              <a:t>Equipo jurídico de la dirección general de transformación digital</a:t>
            </a:r>
          </a:p>
          <a:p>
            <a:pPr lvl="1"/>
            <a:r>
              <a:rPr lang="es-ES" dirty="0"/>
              <a:t>Empresas colaboradoras</a:t>
            </a:r>
          </a:p>
          <a:p>
            <a:r>
              <a:rPr lang="es-ES" dirty="0"/>
              <a:t>Además, se realizaron distintas reuniones con todos los colectivos del ecosistema de justicia para recabar opiniones, mejoras, o errores u otras incidencias sobre la plataforma.</a:t>
            </a:r>
          </a:p>
          <a:p>
            <a:r>
              <a:rPr lang="es-ES" dirty="0"/>
              <a:t>A día 9 de enero, se han incorporado gran parte de estas sugerencias o peticiones.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05F66-EE98-4464-EDA4-A6534D3843E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Grupo de trabajo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035E961-0802-9553-E029-AD5E1272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Historia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81D801-4E0C-AA07-5DDF-102EDC26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892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heme/theme1.xml><?xml version="1.0" encoding="utf-8"?>
<a:theme xmlns:a="http://schemas.openxmlformats.org/drawingml/2006/main" name="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ogoDocuments" ma:contentTypeID="0x010100FC73BBCA21EB488382ED3C6553683058002752149E4B4CAF41AEADFC78F64CC40F" ma:contentTypeVersion="12" ma:contentTypeDescription="Content type for Documents" ma:contentTypeScope="" ma:versionID="b11ce1f80809bceebc6fd0af3de176c9">
  <xsd:schema xmlns:xsd="http://www.w3.org/2001/XMLSchema" xmlns:xs="http://www.w3.org/2001/XMLSchema" xmlns:p="http://schemas.microsoft.com/office/2006/metadata/properties" xmlns:ns2="5fcb78bc-5918-41d0-8d4e-d0603ac0e7fb" xmlns:ns3="ab5a8b08-d005-418b-9b79-eaea59b74430" targetNamespace="http://schemas.microsoft.com/office/2006/metadata/properties" ma:root="true" ma:fieldsID="b9b6cc6d58d1b1aa3ba7b525dbc053d2" ns2:_="" ns3:_="">
    <xsd:import namespace="5fcb78bc-5918-41d0-8d4e-d0603ac0e7fb"/>
    <xsd:import namespace="ab5a8b08-d005-418b-9b79-eaea59b74430"/>
    <xsd:element name="properties">
      <xsd:complexType>
        <xsd:sequence>
          <xsd:element name="documentManagement">
            <xsd:complexType>
              <xsd:all>
                <xsd:element ref="ns2:a01feae194714aa882aedc460c3c0dc2" minOccurs="0"/>
                <xsd:element ref="ns2:TaxCatchAll" minOccurs="0"/>
                <xsd:element ref="ns2:TaxCatchAllLabel" minOccurs="0"/>
                <xsd:element ref="ns2:fa99d158c7f14474ab98801009d80b56" minOccurs="0"/>
                <xsd:element ref="ns2:gd3a7737cb0047dc8ce44bed1647af23" minOccurs="0"/>
                <xsd:element ref="ns2:n63ae9402be240f1a4937184116f6bcc" minOccurs="0"/>
                <xsd:element ref="ns2:TogoAuthor" minOccurs="0"/>
                <xsd:element ref="ns2:TogoHighlight" minOccurs="0"/>
                <xsd:element ref="ns2:TogoImageUrl" minOccurs="0"/>
                <xsd:element ref="ns2:TogoPublishingDate" minOccurs="0"/>
                <xsd:element ref="ns2:TogoDueDate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b78bc-5918-41d0-8d4e-d0603ac0e7fb" elementFormDefault="qualified">
    <xsd:import namespace="http://schemas.microsoft.com/office/2006/documentManagement/types"/>
    <xsd:import namespace="http://schemas.microsoft.com/office/infopath/2007/PartnerControls"/>
    <xsd:element name="a01feae194714aa882aedc460c3c0dc2" ma:index="8" nillable="true" ma:taxonomy="true" ma:internalName="a01feae194714aa882aedc460c3c0dc2" ma:taxonomyFieldName="TogoDocumentsCategory" ma:displayName="Category" ma:fieldId="{a01feae1-9471-4aa8-82ae-dc460c3c0dc2}" ma:sspId="d85e823d-31db-440c-980d-283f89df7c2e" ma:termSetId="f58b149d-283d-4f74-94f4-9b0d05bb91e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a01467c-1da7-43a8-9f9f-1d96c4b876ed}" ma:internalName="TaxCatchAll" ma:showField="CatchAllData" ma:web="5fcb78bc-5918-41d0-8d4e-d0603ac0e7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a01467c-1da7-43a8-9f9f-1d96c4b876ed}" ma:internalName="TaxCatchAllLabel" ma:readOnly="true" ma:showField="CatchAllDataLabel" ma:web="5fcb78bc-5918-41d0-8d4e-d0603ac0e7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a99d158c7f14474ab98801009d80b56" ma:index="12" nillable="true" ma:taxonomy="true" ma:internalName="fa99d158c7f14474ab98801009d80b56" ma:taxonomyFieldName="TogoTags" ma:displayName="Tags" ma:fieldId="{fa99d158-c7f1-4474-ab98-801009d80b56}" ma:taxonomyMulti="true" ma:sspId="d85e823d-31db-440c-980d-283f89df7c2e" ma:termSetId="8ed7ce38-efb7-4d06-97ea-c211d216cdc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d3a7737cb0047dc8ce44bed1647af23" ma:index="14" nillable="true" ma:taxonomy="true" ma:internalName="gd3a7737cb0047dc8ce44bed1647af23" ma:taxonomyFieldName="TogoLocations" ma:displayName="Locations" ma:fieldId="{0d3a7737-cb00-47dc-8ce4-4bed1647af23}" ma:taxonomyMulti="true" ma:sspId="d85e823d-31db-440c-980d-283f89df7c2e" ma:termSetId="b49f64b3-4722-4336-9a5c-56c326b344d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63ae9402be240f1a4937184116f6bcc" ma:index="16" nillable="true" ma:taxonomy="true" ma:internalName="n63ae9402be240f1a4937184116f6bcc" ma:taxonomyFieldName="TogoDepartments" ma:displayName="Departments" ma:fieldId="{763ae940-2be2-40f1-a493-7184116f6bcc}" ma:taxonomyMulti="true" ma:sspId="d85e823d-31db-440c-980d-283f89df7c2e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ogoAuthor" ma:index="18" nillable="true" ma:displayName="Author" ma:default="" ma:description="Author" ma:list="UserInfo" ma:internalName="Togo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ogoHighlight" ma:index="19" nillable="true" ma:displayName="Highlight" ma:default="False" ma:description="Highlight" ma:internalName="TogoHighlight">
      <xsd:simpleType>
        <xsd:restriction base="dms:Boolean"/>
      </xsd:simpleType>
    </xsd:element>
    <xsd:element name="TogoImageUrl" ma:index="20" nillable="true" ma:displayName="Image URL" ma:default="" ma:description="Image URL" ma:internalName="TogoImageUrl">
      <xsd:simpleType>
        <xsd:restriction base="dms:Text"/>
      </xsd:simpleType>
    </xsd:element>
    <xsd:element name="TogoPublishingDate" ma:index="21" nillable="true" ma:displayName="Publishing Date" ma:default="" ma:description="Publishing Date" ma:internalName="TogoPublishingDate">
      <xsd:simpleType>
        <xsd:restriction base="dms:DateTime"/>
      </xsd:simpleType>
    </xsd:element>
    <xsd:element name="TogoDueDate" ma:index="22" nillable="true" ma:displayName="Due Date" ma:default="2099-12-31T00:00:00Z" ma:description="Due Date" ma:internalName="TogoDu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8b08-d005-418b-9b79-eaea59b74430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01feae194714aa882aedc460c3c0dc2 xmlns="5fcb78bc-5918-41d0-8d4e-d0603ac0e7fb">
      <Terms xmlns="http://schemas.microsoft.com/office/infopath/2007/PartnerControls"/>
    </a01feae194714aa882aedc460c3c0dc2>
    <TaxCatchAll xmlns="5fcb78bc-5918-41d0-8d4e-d0603ac0e7fb" xsi:nil="true"/>
    <TogoHighlight xmlns="5fcb78bc-5918-41d0-8d4e-d0603ac0e7fb">false</TogoHighlight>
    <TogoAuthor xmlns="5fcb78bc-5918-41d0-8d4e-d0603ac0e7fb">
      <UserInfo>
        <DisplayName/>
        <AccountId xsi:nil="true"/>
        <AccountType/>
      </UserInfo>
    </TogoAuthor>
    <gd3a7737cb0047dc8ce44bed1647af23 xmlns="5fcb78bc-5918-41d0-8d4e-d0603ac0e7fb">
      <Terms xmlns="http://schemas.microsoft.com/office/infopath/2007/PartnerControls"/>
    </gd3a7737cb0047dc8ce44bed1647af23>
    <lcf76f155ced4ddcb4097134ff3c332f xmlns="ab5a8b08-d005-418b-9b79-eaea59b74430">
      <Terms xmlns="http://schemas.microsoft.com/office/infopath/2007/PartnerControls"/>
    </lcf76f155ced4ddcb4097134ff3c332f>
    <TogoImageUrl xmlns="5fcb78bc-5918-41d0-8d4e-d0603ac0e7fb" xsi:nil="true"/>
    <TogoDueDate xmlns="5fcb78bc-5918-41d0-8d4e-d0603ac0e7fb">2099-12-31T00:00:00+00:00</TogoDueDate>
    <n63ae9402be240f1a4937184116f6bcc xmlns="5fcb78bc-5918-41d0-8d4e-d0603ac0e7fb">
      <Terms xmlns="http://schemas.microsoft.com/office/infopath/2007/PartnerControls"/>
    </n63ae9402be240f1a4937184116f6bcc>
    <TogoPublishingDate xmlns="5fcb78bc-5918-41d0-8d4e-d0603ac0e7fb" xsi:nil="true"/>
    <fa99d158c7f14474ab98801009d80b56 xmlns="5fcb78bc-5918-41d0-8d4e-d0603ac0e7fb">
      <Terms xmlns="http://schemas.microsoft.com/office/infopath/2007/PartnerControls"/>
    </fa99d158c7f14474ab98801009d80b56>
  </documentManagement>
</p:properties>
</file>

<file path=customXml/itemProps1.xml><?xml version="1.0" encoding="utf-8"?>
<ds:datastoreItem xmlns:ds="http://schemas.openxmlformats.org/officeDocument/2006/customXml" ds:itemID="{3428130B-CE91-4F75-A2DD-8D8C127EFE2A}">
  <ds:schemaRefs>
    <ds:schemaRef ds:uri="5fcb78bc-5918-41d0-8d4e-d0603ac0e7fb"/>
    <ds:schemaRef ds:uri="ab5a8b08-d005-418b-9b79-eaea59b744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413DDA-F7BF-4ED0-B418-B62B14297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BDE75-8990-445E-A5CF-3A4967CD8EEE}">
  <ds:schemaRefs>
    <ds:schemaRef ds:uri="ab5a8b08-d005-418b-9b79-eaea59b74430"/>
    <ds:schemaRef ds:uri="http://purl.org/dc/dcmitype/"/>
    <ds:schemaRef ds:uri="http://schemas.microsoft.com/office/2006/documentManagement/types"/>
    <ds:schemaRef ds:uri="http://schemas.microsoft.com/office/2006/metadata/properties"/>
    <ds:schemaRef ds:uri="5fcb78bc-5918-41d0-8d4e-d0603ac0e7fb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1175</Words>
  <Application>Microsoft Office PowerPoint</Application>
  <PresentationFormat>Panorámica</PresentationFormat>
  <Paragraphs>114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Tema de Office</vt:lpstr>
      <vt:lpstr>Diapositiva de think-cell</vt:lpstr>
      <vt:lpstr>Presentación de PowerPoint</vt:lpstr>
      <vt:lpstr>Introducción</vt:lpstr>
      <vt:lpstr>Introducción</vt:lpstr>
      <vt:lpstr>Presentación de PowerPoint</vt:lpstr>
      <vt:lpstr>OBJETIVOS</vt:lpstr>
      <vt:lpstr>OBJETIVOS</vt:lpstr>
      <vt:lpstr>OBJETIVOS</vt:lpstr>
      <vt:lpstr>Historia</vt:lpstr>
      <vt:lpstr>Historia</vt:lpstr>
      <vt:lpstr>Cooperación con ecosistema de justicia</vt:lpstr>
      <vt:lpstr>Cooperación con ecosistema de justicia</vt:lpstr>
      <vt:lpstr>ESTADO ACTUAL DEL SISTEMA</vt:lpstr>
      <vt:lpstr>ESTADO ACTUAL DEL SISTEMA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Javier Hernández Díez</cp:lastModifiedBy>
  <cp:revision>4</cp:revision>
  <cp:lastPrinted>2021-12-28T13:52:56Z</cp:lastPrinted>
  <dcterms:created xsi:type="dcterms:W3CDTF">2012-05-17T08:07:55Z</dcterms:created>
  <dcterms:modified xsi:type="dcterms:W3CDTF">2023-01-09T16:03:41Z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goLocations">
    <vt:lpwstr/>
  </property>
  <property fmtid="{D5CDD505-2E9C-101B-9397-08002B2CF9AE}" pid="3" name="TogoDepartments">
    <vt:lpwstr/>
  </property>
  <property fmtid="{D5CDD505-2E9C-101B-9397-08002B2CF9AE}" pid="4" name="TogoDocumentsCategory">
    <vt:lpwstr/>
  </property>
  <property fmtid="{D5CDD505-2E9C-101B-9397-08002B2CF9AE}" pid="5" name="TogoTags">
    <vt:lpwstr/>
  </property>
  <property fmtid="{D5CDD505-2E9C-101B-9397-08002B2CF9AE}" pid="6" name="n63ae9402be240f1a4937184116f6bcc">
    <vt:lpwstr/>
  </property>
  <property fmtid="{D5CDD505-2E9C-101B-9397-08002B2CF9AE}" pid="7" name="fa99d158c7f14474ab98801009d80b56">
    <vt:lpwstr/>
  </property>
  <property fmtid="{D5CDD505-2E9C-101B-9397-08002B2CF9AE}" pid="8" name="TaxCatchAll">
    <vt:lpwstr/>
  </property>
  <property fmtid="{D5CDD505-2E9C-101B-9397-08002B2CF9AE}" pid="9" name="a01feae194714aa882aedc460c3c0dc2">
    <vt:lpwstr/>
  </property>
  <property fmtid="{D5CDD505-2E9C-101B-9397-08002B2CF9AE}" pid="10" name="gd3a7737cb0047dc8ce44bed1647af23">
    <vt:lpwstr/>
  </property>
  <property fmtid="{D5CDD505-2E9C-101B-9397-08002B2CF9AE}" pid="11" name="MediaServiceImageTags">
    <vt:lpwstr/>
  </property>
  <property fmtid="{D5CDD505-2E9C-101B-9397-08002B2CF9AE}" pid="12" name="ContentTypeId">
    <vt:lpwstr>0x010100FC73BBCA21EB488382ED3C6553683058002752149E4B4CAF41AEADFC78F64CC40F</vt:lpwstr>
  </property>
</Properties>
</file>